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259" r:id="rId3"/>
    <p:sldId id="278" r:id="rId4"/>
    <p:sldId id="260" r:id="rId5"/>
    <p:sldId id="261" r:id="rId6"/>
    <p:sldId id="262" r:id="rId7"/>
    <p:sldId id="263" r:id="rId8"/>
    <p:sldId id="264" r:id="rId9"/>
    <p:sldId id="257" r:id="rId10"/>
    <p:sldId id="279" r:id="rId11"/>
    <p:sldId id="275" r:id="rId12"/>
    <p:sldId id="277" r:id="rId13"/>
    <p:sldId id="280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857" autoAdjust="0"/>
    <p:restoredTop sz="94660"/>
  </p:normalViewPr>
  <p:slideViewPr>
    <p:cSldViewPr snapToGrid="0">
      <p:cViewPr varScale="1">
        <p:scale>
          <a:sx n="90" d="100"/>
          <a:sy n="90" d="100"/>
        </p:scale>
        <p:origin x="102" y="8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4E6EC5-5961-44EB-A38E-C5B9CD2A3363}" type="datetimeFigureOut">
              <a:rPr lang="en-US" smtClean="0"/>
              <a:t>2/28/2018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3D3ECA-B20F-4BB3-A4D6-9A0E54BA24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6985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2D9A5-2501-4A0C-90A8-57153B34B748}" type="datetimeFigureOut">
              <a:rPr lang="en-US" smtClean="0"/>
              <a:t>2/28/2018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2DCFE-7ADB-4537-97BE-47E1E36603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799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2D9A5-2501-4A0C-90A8-57153B34B748}" type="datetimeFigureOut">
              <a:rPr lang="en-US" smtClean="0"/>
              <a:t>2/28/2018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2DCFE-7ADB-4537-97BE-47E1E36603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6251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2D9A5-2501-4A0C-90A8-57153B34B748}" type="datetimeFigureOut">
              <a:rPr lang="en-US" smtClean="0"/>
              <a:t>2/28/2018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2DCFE-7ADB-4537-97BE-47E1E36603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4356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2D9A5-2501-4A0C-90A8-57153B34B748}" type="datetimeFigureOut">
              <a:rPr lang="en-US" smtClean="0"/>
              <a:t>2/28/2018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2DCFE-7ADB-4537-97BE-47E1E36603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2725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2D9A5-2501-4A0C-90A8-57153B34B748}" type="datetimeFigureOut">
              <a:rPr lang="en-US" smtClean="0"/>
              <a:t>2/28/2018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2DCFE-7ADB-4537-97BE-47E1E36603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175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2D9A5-2501-4A0C-90A8-57153B34B748}" type="datetimeFigureOut">
              <a:rPr lang="en-US" smtClean="0"/>
              <a:t>2/28/2018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2DCFE-7ADB-4537-97BE-47E1E36603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3668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2D9A5-2501-4A0C-90A8-57153B34B748}" type="datetimeFigureOut">
              <a:rPr lang="en-US" smtClean="0"/>
              <a:t>2/28/2018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2DCFE-7ADB-4537-97BE-47E1E36603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6387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2D9A5-2501-4A0C-90A8-57153B34B748}" type="datetimeFigureOut">
              <a:rPr lang="en-US" smtClean="0"/>
              <a:t>2/28/2018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2DCFE-7ADB-4537-97BE-47E1E36603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777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2D9A5-2501-4A0C-90A8-57153B34B748}" type="datetimeFigureOut">
              <a:rPr lang="en-US" smtClean="0"/>
              <a:t>2/28/2018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2DCFE-7ADB-4537-97BE-47E1E36603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1481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2D9A5-2501-4A0C-90A8-57153B34B748}" type="datetimeFigureOut">
              <a:rPr lang="en-US" smtClean="0"/>
              <a:t>2/28/2018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2DCFE-7ADB-4537-97BE-47E1E36603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9646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2D9A5-2501-4A0C-90A8-57153B34B748}" type="datetimeFigureOut">
              <a:rPr lang="en-US" smtClean="0"/>
              <a:t>2/28/2018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2DCFE-7ADB-4537-97BE-47E1E36603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7542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C2D9A5-2501-4A0C-90A8-57153B34B748}" type="datetimeFigureOut">
              <a:rPr lang="en-US" smtClean="0"/>
              <a:t>2/28/2018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A2DCFE-7ADB-4537-97BE-47E1E36603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788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CS-Studio:</a:t>
            </a:r>
            <a:br>
              <a:rPr lang="en-US" dirty="0" smtClean="0"/>
            </a:br>
            <a:r>
              <a:rPr lang="en-US" dirty="0" smtClean="0"/>
              <a:t>An Introduction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313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Rectangle 90"/>
          <p:cNvSpPr/>
          <p:nvPr/>
        </p:nvSpPr>
        <p:spPr>
          <a:xfrm>
            <a:off x="1524000" y="0"/>
            <a:ext cx="6262106" cy="18288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/>
          <p:cNvSpPr/>
          <p:nvPr/>
        </p:nvSpPr>
        <p:spPr>
          <a:xfrm>
            <a:off x="1524000" y="0"/>
            <a:ext cx="457200" cy="1828800"/>
          </a:xfrm>
          <a:prstGeom prst="rect">
            <a:avLst/>
          </a:prstGeom>
          <a:noFill/>
          <a:ln w="31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Publish/subscribe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7344103" y="685799"/>
            <a:ext cx="1085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CS-Studio</a:t>
            </a:r>
            <a:endParaRPr lang="en-US" dirty="0"/>
          </a:p>
        </p:txBody>
      </p:sp>
      <p:sp>
        <p:nvSpPr>
          <p:cNvPr id="94" name="Rectangle 93"/>
          <p:cNvSpPr/>
          <p:nvPr/>
        </p:nvSpPr>
        <p:spPr>
          <a:xfrm>
            <a:off x="2290572" y="304800"/>
            <a:ext cx="605028" cy="609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IOC</a:t>
            </a:r>
          </a:p>
        </p:txBody>
      </p:sp>
      <p:sp>
        <p:nvSpPr>
          <p:cNvPr id="95" name="Rectangle 94"/>
          <p:cNvSpPr/>
          <p:nvPr/>
        </p:nvSpPr>
        <p:spPr>
          <a:xfrm>
            <a:off x="2307336" y="1066800"/>
            <a:ext cx="1959102" cy="381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 client (JCA/CAJ)</a:t>
            </a:r>
          </a:p>
        </p:txBody>
      </p:sp>
      <p:sp>
        <p:nvSpPr>
          <p:cNvPr id="96" name="Rectangle 95"/>
          <p:cNvSpPr/>
          <p:nvPr/>
        </p:nvSpPr>
        <p:spPr>
          <a:xfrm>
            <a:off x="2133600" y="152400"/>
            <a:ext cx="2286000" cy="1447800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/>
          <p:cNvSpPr/>
          <p:nvPr/>
        </p:nvSpPr>
        <p:spPr>
          <a:xfrm>
            <a:off x="2971800" y="304800"/>
            <a:ext cx="605028" cy="609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IOC</a:t>
            </a:r>
          </a:p>
        </p:txBody>
      </p:sp>
      <p:sp>
        <p:nvSpPr>
          <p:cNvPr id="98" name="Rectangle 97"/>
          <p:cNvSpPr/>
          <p:nvPr/>
        </p:nvSpPr>
        <p:spPr>
          <a:xfrm>
            <a:off x="3661410" y="304800"/>
            <a:ext cx="605028" cy="609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99" name="Rectangle 98"/>
          <p:cNvSpPr/>
          <p:nvPr/>
        </p:nvSpPr>
        <p:spPr>
          <a:xfrm>
            <a:off x="5186172" y="304800"/>
            <a:ext cx="605028" cy="6096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IOC</a:t>
            </a:r>
          </a:p>
        </p:txBody>
      </p:sp>
      <p:sp>
        <p:nvSpPr>
          <p:cNvPr id="100" name="Rectangle 99"/>
          <p:cNvSpPr/>
          <p:nvPr/>
        </p:nvSpPr>
        <p:spPr>
          <a:xfrm>
            <a:off x="5202936" y="1066800"/>
            <a:ext cx="1959102" cy="381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pvA</a:t>
            </a:r>
            <a:r>
              <a:rPr lang="en-US" dirty="0"/>
              <a:t> client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5029200" y="152400"/>
            <a:ext cx="2286000" cy="1447800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ectangle 111"/>
          <p:cNvSpPr/>
          <p:nvPr/>
        </p:nvSpPr>
        <p:spPr>
          <a:xfrm>
            <a:off x="5867400" y="304800"/>
            <a:ext cx="605028" cy="6096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IOC</a:t>
            </a:r>
          </a:p>
        </p:txBody>
      </p:sp>
      <p:sp>
        <p:nvSpPr>
          <p:cNvPr id="113" name="Rectangle 112"/>
          <p:cNvSpPr/>
          <p:nvPr/>
        </p:nvSpPr>
        <p:spPr>
          <a:xfrm>
            <a:off x="6557010" y="304800"/>
            <a:ext cx="605028" cy="6096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114" name="TextBox 113"/>
          <p:cNvSpPr txBox="1"/>
          <p:nvPr/>
        </p:nvSpPr>
        <p:spPr>
          <a:xfrm>
            <a:off x="4495800" y="152400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v3</a:t>
            </a:r>
          </a:p>
        </p:txBody>
      </p:sp>
      <p:sp>
        <p:nvSpPr>
          <p:cNvPr id="115" name="TextBox 114"/>
          <p:cNvSpPr txBox="1"/>
          <p:nvPr/>
        </p:nvSpPr>
        <p:spPr>
          <a:xfrm>
            <a:off x="7391400" y="152400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v4</a:t>
            </a:r>
          </a:p>
        </p:txBody>
      </p:sp>
      <p:sp>
        <p:nvSpPr>
          <p:cNvPr id="86" name="Rectangle 85"/>
          <p:cNvSpPr/>
          <p:nvPr/>
        </p:nvSpPr>
        <p:spPr>
          <a:xfrm>
            <a:off x="1524000" y="1828801"/>
            <a:ext cx="2133600" cy="502919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1828802" y="3429000"/>
            <a:ext cx="1676399" cy="4572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102" name="TextBox 101"/>
          <p:cNvSpPr txBox="1"/>
          <p:nvPr/>
        </p:nvSpPr>
        <p:spPr>
          <a:xfrm>
            <a:off x="1676400" y="4114800"/>
            <a:ext cx="1101584" cy="369332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algn="r"/>
            <a:r>
              <a:rPr lang="en-US" dirty="0" err="1"/>
              <a:t>AccelUtils</a:t>
            </a:r>
            <a:endParaRPr lang="en-US" dirty="0"/>
          </a:p>
        </p:txBody>
      </p:sp>
      <p:sp>
        <p:nvSpPr>
          <p:cNvPr id="103" name="Rectangle 102"/>
          <p:cNvSpPr/>
          <p:nvPr/>
        </p:nvSpPr>
        <p:spPr>
          <a:xfrm>
            <a:off x="1676400" y="2695972"/>
            <a:ext cx="2819400" cy="1345605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1524000" y="1828800"/>
            <a:ext cx="2133600" cy="381000"/>
          </a:xfrm>
          <a:prstGeom prst="rect">
            <a:avLst/>
          </a:prstGeom>
          <a:noFill/>
          <a:ln w="31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sz="1600" dirty="0">
                <a:solidFill>
                  <a:schemeClr val="accent5">
                    <a:lumMod val="75000"/>
                  </a:schemeClr>
                </a:solidFill>
              </a:rPr>
              <a:t>Command/response</a:t>
            </a:r>
          </a:p>
        </p:txBody>
      </p:sp>
      <p:sp>
        <p:nvSpPr>
          <p:cNvPr id="105" name="TextBox 104"/>
          <p:cNvSpPr txBox="1"/>
          <p:nvPr/>
        </p:nvSpPr>
        <p:spPr>
          <a:xfrm>
            <a:off x="1524000" y="2286000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v4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1828801" y="2848372"/>
            <a:ext cx="1676400" cy="50442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Masar</a:t>
            </a:r>
            <a:endParaRPr lang="en-US" dirty="0"/>
          </a:p>
        </p:txBody>
      </p:sp>
      <p:sp>
        <p:nvSpPr>
          <p:cNvPr id="108" name="Rectangle 107"/>
          <p:cNvSpPr/>
          <p:nvPr/>
        </p:nvSpPr>
        <p:spPr>
          <a:xfrm>
            <a:off x="1676401" y="4648201"/>
            <a:ext cx="199285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i="1" dirty="0"/>
              <a:t>Web based REST services</a:t>
            </a:r>
          </a:p>
        </p:txBody>
      </p:sp>
      <p:sp>
        <p:nvSpPr>
          <p:cNvPr id="109" name="Rectangle 108"/>
          <p:cNvSpPr/>
          <p:nvPr/>
        </p:nvSpPr>
        <p:spPr>
          <a:xfrm>
            <a:off x="1828800" y="6096000"/>
            <a:ext cx="1676400" cy="457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...</a:t>
            </a:r>
          </a:p>
        </p:txBody>
      </p:sp>
      <p:sp>
        <p:nvSpPr>
          <p:cNvPr id="110" name="Rectangle 109"/>
          <p:cNvSpPr/>
          <p:nvPr/>
        </p:nvSpPr>
        <p:spPr>
          <a:xfrm>
            <a:off x="1828800" y="5562601"/>
            <a:ext cx="1676400" cy="461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Olog</a:t>
            </a:r>
            <a:endParaRPr lang="en-US" dirty="0"/>
          </a:p>
        </p:txBody>
      </p:sp>
      <p:sp>
        <p:nvSpPr>
          <p:cNvPr id="111" name="Rectangle 110"/>
          <p:cNvSpPr/>
          <p:nvPr/>
        </p:nvSpPr>
        <p:spPr>
          <a:xfrm>
            <a:off x="1836420" y="5029200"/>
            <a:ext cx="1668780" cy="457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ChannelFinder</a:t>
            </a:r>
            <a:endParaRPr lang="en-US" dirty="0"/>
          </a:p>
        </p:txBody>
      </p:sp>
      <p:sp>
        <p:nvSpPr>
          <p:cNvPr id="120" name="Rectangle 119"/>
          <p:cNvSpPr/>
          <p:nvPr/>
        </p:nvSpPr>
        <p:spPr>
          <a:xfrm>
            <a:off x="3810000" y="5029200"/>
            <a:ext cx="533400" cy="457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API</a:t>
            </a:r>
          </a:p>
        </p:txBody>
      </p:sp>
      <p:sp>
        <p:nvSpPr>
          <p:cNvPr id="121" name="Rectangle 120"/>
          <p:cNvSpPr/>
          <p:nvPr/>
        </p:nvSpPr>
        <p:spPr>
          <a:xfrm>
            <a:off x="3810000" y="5562601"/>
            <a:ext cx="533400" cy="461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API</a:t>
            </a:r>
          </a:p>
        </p:txBody>
      </p:sp>
      <p:sp>
        <p:nvSpPr>
          <p:cNvPr id="122" name="Rectangle 121"/>
          <p:cNvSpPr/>
          <p:nvPr/>
        </p:nvSpPr>
        <p:spPr>
          <a:xfrm>
            <a:off x="3810000" y="6096000"/>
            <a:ext cx="533400" cy="457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124" name="Rectangle 123"/>
          <p:cNvSpPr/>
          <p:nvPr/>
        </p:nvSpPr>
        <p:spPr>
          <a:xfrm>
            <a:off x="3810000" y="2848372"/>
            <a:ext cx="533400" cy="50442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API</a:t>
            </a:r>
          </a:p>
        </p:txBody>
      </p:sp>
      <p:sp>
        <p:nvSpPr>
          <p:cNvPr id="126" name="Rectangle 125"/>
          <p:cNvSpPr/>
          <p:nvPr/>
        </p:nvSpPr>
        <p:spPr>
          <a:xfrm>
            <a:off x="3810000" y="3429000"/>
            <a:ext cx="533400" cy="4572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130" name="Rectangle 129"/>
          <p:cNvSpPr/>
          <p:nvPr/>
        </p:nvSpPr>
        <p:spPr>
          <a:xfrm>
            <a:off x="4879086" y="2743201"/>
            <a:ext cx="1828800" cy="30731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pvmanager</a:t>
            </a:r>
            <a:r>
              <a:rPr lang="en-US" dirty="0"/>
              <a:t> core</a:t>
            </a:r>
          </a:p>
        </p:txBody>
      </p:sp>
      <p:sp>
        <p:nvSpPr>
          <p:cNvPr id="134" name="Rectangle 133"/>
          <p:cNvSpPr/>
          <p:nvPr/>
        </p:nvSpPr>
        <p:spPr>
          <a:xfrm>
            <a:off x="5407914" y="2364718"/>
            <a:ext cx="609600" cy="304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pva</a:t>
            </a:r>
            <a:endParaRPr lang="en-US" dirty="0"/>
          </a:p>
        </p:txBody>
      </p:sp>
      <p:sp>
        <p:nvSpPr>
          <p:cNvPr id="137" name="Rectangle 136"/>
          <p:cNvSpPr/>
          <p:nvPr/>
        </p:nvSpPr>
        <p:spPr>
          <a:xfrm>
            <a:off x="6098286" y="2364718"/>
            <a:ext cx="609600" cy="30079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139" name="Rectangle 138"/>
          <p:cNvSpPr/>
          <p:nvPr/>
        </p:nvSpPr>
        <p:spPr>
          <a:xfrm>
            <a:off x="4876800" y="2364718"/>
            <a:ext cx="457200" cy="304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ca</a:t>
            </a:r>
            <a:endParaRPr lang="en-US" dirty="0"/>
          </a:p>
        </p:txBody>
      </p:sp>
      <p:sp>
        <p:nvSpPr>
          <p:cNvPr id="140" name="Rectangle 139"/>
          <p:cNvSpPr/>
          <p:nvPr/>
        </p:nvSpPr>
        <p:spPr>
          <a:xfrm>
            <a:off x="4724400" y="2209800"/>
            <a:ext cx="3429000" cy="2895600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ectangle 140"/>
          <p:cNvSpPr/>
          <p:nvPr/>
        </p:nvSpPr>
        <p:spPr>
          <a:xfrm>
            <a:off x="6707887" y="2361455"/>
            <a:ext cx="1324361" cy="304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i="1" dirty="0">
                <a:solidFill>
                  <a:schemeClr val="tx1"/>
                </a:solidFill>
              </a:rPr>
              <a:t>Data Sources</a:t>
            </a:r>
          </a:p>
        </p:txBody>
      </p:sp>
      <p:sp>
        <p:nvSpPr>
          <p:cNvPr id="143" name="Rectangle 142"/>
          <p:cNvSpPr/>
          <p:nvPr/>
        </p:nvSpPr>
        <p:spPr>
          <a:xfrm>
            <a:off x="6705600" y="3505200"/>
            <a:ext cx="1447800" cy="304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i="1" dirty="0">
                <a:solidFill>
                  <a:schemeClr val="tx1"/>
                </a:solidFill>
              </a:rPr>
              <a:t>Processing</a:t>
            </a:r>
          </a:p>
        </p:txBody>
      </p:sp>
      <p:sp>
        <p:nvSpPr>
          <p:cNvPr id="144" name="Rectangle 143"/>
          <p:cNvSpPr/>
          <p:nvPr/>
        </p:nvSpPr>
        <p:spPr>
          <a:xfrm>
            <a:off x="6705600" y="3884712"/>
            <a:ext cx="1295400" cy="3062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i="1" dirty="0">
                <a:solidFill>
                  <a:schemeClr val="tx1"/>
                </a:solidFill>
              </a:rPr>
              <a:t>Visualization</a:t>
            </a:r>
          </a:p>
        </p:txBody>
      </p:sp>
      <p:sp>
        <p:nvSpPr>
          <p:cNvPr id="145" name="Rectangle 144"/>
          <p:cNvSpPr/>
          <p:nvPr/>
        </p:nvSpPr>
        <p:spPr>
          <a:xfrm>
            <a:off x="4879086" y="3111024"/>
            <a:ext cx="1828800" cy="304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vTypes</a:t>
            </a:r>
            <a:endParaRPr lang="en-US" dirty="0"/>
          </a:p>
        </p:txBody>
      </p:sp>
      <p:sp>
        <p:nvSpPr>
          <p:cNvPr id="146" name="Rectangle 145"/>
          <p:cNvSpPr/>
          <p:nvPr/>
        </p:nvSpPr>
        <p:spPr>
          <a:xfrm>
            <a:off x="6705600" y="3111024"/>
            <a:ext cx="1295400" cy="304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i="1" dirty="0">
                <a:solidFill>
                  <a:schemeClr val="tx1"/>
                </a:solidFill>
              </a:rPr>
              <a:t>Data Definition</a:t>
            </a:r>
          </a:p>
        </p:txBody>
      </p:sp>
      <p:cxnSp>
        <p:nvCxnSpPr>
          <p:cNvPr id="148" name="Straight Arrow Connector 147"/>
          <p:cNvCxnSpPr/>
          <p:nvPr/>
        </p:nvCxnSpPr>
        <p:spPr>
          <a:xfrm flipV="1">
            <a:off x="14946620" y="4191000"/>
            <a:ext cx="0" cy="685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Rectangle 150"/>
          <p:cNvSpPr/>
          <p:nvPr/>
        </p:nvSpPr>
        <p:spPr>
          <a:xfrm>
            <a:off x="8372866" y="152401"/>
            <a:ext cx="2142734" cy="4951511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Rectangle 154"/>
          <p:cNvSpPr/>
          <p:nvPr/>
        </p:nvSpPr>
        <p:spPr>
          <a:xfrm>
            <a:off x="8525265" y="1143001"/>
            <a:ext cx="1828800" cy="38715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BOY</a:t>
            </a:r>
          </a:p>
        </p:txBody>
      </p:sp>
      <p:sp>
        <p:nvSpPr>
          <p:cNvPr id="167" name="Rectangle 166"/>
          <p:cNvSpPr/>
          <p:nvPr/>
        </p:nvSpPr>
        <p:spPr>
          <a:xfrm>
            <a:off x="5712715" y="4648202"/>
            <a:ext cx="461772" cy="3047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cf</a:t>
            </a:r>
            <a:endParaRPr lang="en-US" dirty="0"/>
          </a:p>
        </p:txBody>
      </p:sp>
      <p:sp>
        <p:nvSpPr>
          <p:cNvPr id="168" name="Rectangle 167"/>
          <p:cNvSpPr/>
          <p:nvPr/>
        </p:nvSpPr>
        <p:spPr>
          <a:xfrm>
            <a:off x="6707886" y="2743201"/>
            <a:ext cx="1445514" cy="3073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i="1" dirty="0">
                <a:solidFill>
                  <a:schemeClr val="tx1"/>
                </a:solidFill>
              </a:rPr>
              <a:t>Aggregation</a:t>
            </a:r>
          </a:p>
        </p:txBody>
      </p:sp>
      <p:sp>
        <p:nvSpPr>
          <p:cNvPr id="169" name="Rectangle 168"/>
          <p:cNvSpPr/>
          <p:nvPr/>
        </p:nvSpPr>
        <p:spPr>
          <a:xfrm>
            <a:off x="8437414" y="838201"/>
            <a:ext cx="199285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i="1" dirty="0"/>
              <a:t>General purpose clients</a:t>
            </a:r>
          </a:p>
        </p:txBody>
      </p:sp>
      <p:sp>
        <p:nvSpPr>
          <p:cNvPr id="170" name="Rectangle 169"/>
          <p:cNvSpPr/>
          <p:nvPr/>
        </p:nvSpPr>
        <p:spPr>
          <a:xfrm>
            <a:off x="8443240" y="3343671"/>
            <a:ext cx="199285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i="1" dirty="0"/>
              <a:t>Specialized clients</a:t>
            </a:r>
          </a:p>
        </p:txBody>
      </p:sp>
      <p:sp>
        <p:nvSpPr>
          <p:cNvPr id="171" name="Rectangle 170"/>
          <p:cNvSpPr/>
          <p:nvPr/>
        </p:nvSpPr>
        <p:spPr>
          <a:xfrm>
            <a:off x="8525265" y="3651448"/>
            <a:ext cx="1828800" cy="38715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Log Viewer</a:t>
            </a:r>
          </a:p>
        </p:txBody>
      </p:sp>
      <p:sp>
        <p:nvSpPr>
          <p:cNvPr id="172" name="Rectangle 171"/>
          <p:cNvSpPr/>
          <p:nvPr/>
        </p:nvSpPr>
        <p:spPr>
          <a:xfrm>
            <a:off x="8534400" y="4108648"/>
            <a:ext cx="1828800" cy="38715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Channel Viewer</a:t>
            </a:r>
          </a:p>
        </p:txBody>
      </p:sp>
      <p:sp>
        <p:nvSpPr>
          <p:cNvPr id="173" name="Rectangle 172"/>
          <p:cNvSpPr/>
          <p:nvPr/>
        </p:nvSpPr>
        <p:spPr>
          <a:xfrm>
            <a:off x="8525266" y="1594048"/>
            <a:ext cx="1828800" cy="38715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DataBrowser</a:t>
            </a:r>
            <a:endParaRPr lang="en-US" dirty="0"/>
          </a:p>
        </p:txBody>
      </p:sp>
      <p:sp>
        <p:nvSpPr>
          <p:cNvPr id="174" name="Rectangle 173"/>
          <p:cNvSpPr/>
          <p:nvPr/>
        </p:nvSpPr>
        <p:spPr>
          <a:xfrm>
            <a:off x="8525266" y="4565848"/>
            <a:ext cx="1828800" cy="38715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175" name="Rectangle 174"/>
          <p:cNvSpPr/>
          <p:nvPr/>
        </p:nvSpPr>
        <p:spPr>
          <a:xfrm>
            <a:off x="8525266" y="2057401"/>
            <a:ext cx="1828800" cy="38715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177" name="Rectangle 176"/>
          <p:cNvSpPr/>
          <p:nvPr/>
        </p:nvSpPr>
        <p:spPr>
          <a:xfrm>
            <a:off x="4879086" y="3505200"/>
            <a:ext cx="1828800" cy="304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formula</a:t>
            </a:r>
          </a:p>
        </p:txBody>
      </p:sp>
      <p:sp>
        <p:nvSpPr>
          <p:cNvPr id="178" name="Rectangle 177"/>
          <p:cNvSpPr/>
          <p:nvPr/>
        </p:nvSpPr>
        <p:spPr>
          <a:xfrm>
            <a:off x="4879086" y="3884712"/>
            <a:ext cx="1828800" cy="30480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graphene</a:t>
            </a:r>
            <a:endParaRPr lang="en-US" dirty="0"/>
          </a:p>
        </p:txBody>
      </p:sp>
      <p:sp>
        <p:nvSpPr>
          <p:cNvPr id="179" name="Rectangle 178"/>
          <p:cNvSpPr/>
          <p:nvPr/>
        </p:nvSpPr>
        <p:spPr>
          <a:xfrm>
            <a:off x="6326886" y="4648200"/>
            <a:ext cx="381000" cy="3033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180" name="Rectangle 179"/>
          <p:cNvSpPr/>
          <p:nvPr/>
        </p:nvSpPr>
        <p:spPr>
          <a:xfrm>
            <a:off x="6707886" y="4267200"/>
            <a:ext cx="1064514" cy="3048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i="1" dirty="0">
                <a:solidFill>
                  <a:schemeClr val="tx1"/>
                </a:solidFill>
              </a:rPr>
              <a:t>Registry</a:t>
            </a:r>
          </a:p>
        </p:txBody>
      </p:sp>
      <p:sp>
        <p:nvSpPr>
          <p:cNvPr id="181" name="Rectangle 180"/>
          <p:cNvSpPr/>
          <p:nvPr/>
        </p:nvSpPr>
        <p:spPr>
          <a:xfrm>
            <a:off x="6707886" y="4648202"/>
            <a:ext cx="988314" cy="3047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i="1" dirty="0">
                <a:solidFill>
                  <a:schemeClr val="tx1"/>
                </a:solidFill>
              </a:rPr>
              <a:t>Bindings</a:t>
            </a:r>
          </a:p>
        </p:txBody>
      </p:sp>
      <p:sp>
        <p:nvSpPr>
          <p:cNvPr id="182" name="Rectangle 181"/>
          <p:cNvSpPr/>
          <p:nvPr/>
        </p:nvSpPr>
        <p:spPr>
          <a:xfrm>
            <a:off x="4879086" y="4267201"/>
            <a:ext cx="1828800" cy="30480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pvm</a:t>
            </a:r>
            <a:r>
              <a:rPr lang="en-US" dirty="0"/>
              <a:t> services</a:t>
            </a:r>
          </a:p>
        </p:txBody>
      </p:sp>
      <p:sp>
        <p:nvSpPr>
          <p:cNvPr id="183" name="Rectangle 182"/>
          <p:cNvSpPr/>
          <p:nvPr/>
        </p:nvSpPr>
        <p:spPr>
          <a:xfrm>
            <a:off x="4879086" y="4648202"/>
            <a:ext cx="762000" cy="3047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masar</a:t>
            </a:r>
            <a:endParaRPr lang="en-US" dirty="0"/>
          </a:p>
        </p:txBody>
      </p:sp>
      <p:sp>
        <p:nvSpPr>
          <p:cNvPr id="184" name="Rectangle 183"/>
          <p:cNvSpPr/>
          <p:nvPr/>
        </p:nvSpPr>
        <p:spPr>
          <a:xfrm>
            <a:off x="1660824" y="4572001"/>
            <a:ext cx="2834977" cy="2124868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Rectangle 184"/>
          <p:cNvSpPr/>
          <p:nvPr/>
        </p:nvSpPr>
        <p:spPr>
          <a:xfrm>
            <a:off x="8534400" y="304801"/>
            <a:ext cx="1828800" cy="38715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CSS core</a:t>
            </a:r>
          </a:p>
        </p:txBody>
      </p:sp>
      <p:sp>
        <p:nvSpPr>
          <p:cNvPr id="186" name="Rectangle 185"/>
          <p:cNvSpPr/>
          <p:nvPr/>
        </p:nvSpPr>
        <p:spPr>
          <a:xfrm>
            <a:off x="5748300" y="5638801"/>
            <a:ext cx="24051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i="1" dirty="0" err="1"/>
              <a:t>WebUI</a:t>
            </a:r>
            <a:r>
              <a:rPr lang="en-US" sz="1400" i="1" dirty="0"/>
              <a:t>, scripts, other client</a:t>
            </a:r>
          </a:p>
        </p:txBody>
      </p:sp>
      <p:sp>
        <p:nvSpPr>
          <p:cNvPr id="188" name="Rectangle 187"/>
          <p:cNvSpPr/>
          <p:nvPr/>
        </p:nvSpPr>
        <p:spPr>
          <a:xfrm>
            <a:off x="8534400" y="6172200"/>
            <a:ext cx="1819665" cy="381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...</a:t>
            </a:r>
          </a:p>
        </p:txBody>
      </p:sp>
      <p:sp>
        <p:nvSpPr>
          <p:cNvPr id="189" name="Rectangle 188"/>
          <p:cNvSpPr/>
          <p:nvPr/>
        </p:nvSpPr>
        <p:spPr>
          <a:xfrm>
            <a:off x="6248401" y="6172200"/>
            <a:ext cx="1819665" cy="381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cf</a:t>
            </a:r>
            <a:r>
              <a:rPr lang="en-US" dirty="0"/>
              <a:t>-update</a:t>
            </a:r>
          </a:p>
        </p:txBody>
      </p:sp>
      <p:sp>
        <p:nvSpPr>
          <p:cNvPr id="190" name="Rectangle 189"/>
          <p:cNvSpPr/>
          <p:nvPr/>
        </p:nvSpPr>
        <p:spPr>
          <a:xfrm>
            <a:off x="8534401" y="5715000"/>
            <a:ext cx="1819665" cy="381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Logbook</a:t>
            </a:r>
          </a:p>
        </p:txBody>
      </p:sp>
      <p:cxnSp>
        <p:nvCxnSpPr>
          <p:cNvPr id="191" name="Straight Connector 190"/>
          <p:cNvCxnSpPr/>
          <p:nvPr/>
        </p:nvCxnSpPr>
        <p:spPr>
          <a:xfrm>
            <a:off x="4648200" y="3124201"/>
            <a:ext cx="0" cy="32004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Arrow Connector 192"/>
          <p:cNvCxnSpPr/>
          <p:nvPr/>
        </p:nvCxnSpPr>
        <p:spPr>
          <a:xfrm flipH="1">
            <a:off x="4343402" y="3124200"/>
            <a:ext cx="30479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Arrow Connector 193"/>
          <p:cNvCxnSpPr/>
          <p:nvPr/>
        </p:nvCxnSpPr>
        <p:spPr>
          <a:xfrm flipH="1">
            <a:off x="4343402" y="3657600"/>
            <a:ext cx="304799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Arrow Connector 194"/>
          <p:cNvCxnSpPr/>
          <p:nvPr/>
        </p:nvCxnSpPr>
        <p:spPr>
          <a:xfrm flipH="1">
            <a:off x="4343402" y="5257800"/>
            <a:ext cx="304799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Arrow Connector 195"/>
          <p:cNvCxnSpPr/>
          <p:nvPr/>
        </p:nvCxnSpPr>
        <p:spPr>
          <a:xfrm flipH="1">
            <a:off x="4343402" y="5791201"/>
            <a:ext cx="304799" cy="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Arrow Connector 196"/>
          <p:cNvCxnSpPr/>
          <p:nvPr/>
        </p:nvCxnSpPr>
        <p:spPr>
          <a:xfrm flipH="1">
            <a:off x="4343402" y="6324599"/>
            <a:ext cx="304799" cy="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4648201" y="5257800"/>
            <a:ext cx="479603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9448800" y="4951513"/>
            <a:ext cx="0" cy="3062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8305800" y="5257801"/>
            <a:ext cx="0" cy="10668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8068065" y="6324600"/>
            <a:ext cx="457200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flipV="1">
            <a:off x="8305800" y="5867401"/>
            <a:ext cx="228600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V="1">
            <a:off x="5257800" y="4955978"/>
            <a:ext cx="0" cy="3018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Connector 197"/>
          <p:cNvCxnSpPr/>
          <p:nvPr/>
        </p:nvCxnSpPr>
        <p:spPr>
          <a:xfrm flipV="1">
            <a:off x="5943600" y="4953000"/>
            <a:ext cx="0" cy="3018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Connector 198"/>
          <p:cNvCxnSpPr/>
          <p:nvPr/>
        </p:nvCxnSpPr>
        <p:spPr>
          <a:xfrm flipH="1" flipV="1">
            <a:off x="9448801" y="2441379"/>
            <a:ext cx="3063" cy="5329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Arrow Connector 199"/>
          <p:cNvCxnSpPr/>
          <p:nvPr/>
        </p:nvCxnSpPr>
        <p:spPr>
          <a:xfrm flipH="1">
            <a:off x="8153401" y="2971803"/>
            <a:ext cx="1295401" cy="251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Connector 200"/>
          <p:cNvCxnSpPr/>
          <p:nvPr/>
        </p:nvCxnSpPr>
        <p:spPr>
          <a:xfrm>
            <a:off x="3966968" y="1981200"/>
            <a:ext cx="113957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Connector 202"/>
          <p:cNvCxnSpPr>
            <a:stCxn id="139" idx="0"/>
          </p:cNvCxnSpPr>
          <p:nvPr/>
        </p:nvCxnSpPr>
        <p:spPr>
          <a:xfrm flipV="1">
            <a:off x="5105400" y="1981200"/>
            <a:ext cx="0" cy="3835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Arrow Connector 234"/>
          <p:cNvCxnSpPr/>
          <p:nvPr/>
        </p:nvCxnSpPr>
        <p:spPr>
          <a:xfrm flipV="1">
            <a:off x="3962400" y="1447800"/>
            <a:ext cx="0" cy="533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Arrow Connector 236"/>
          <p:cNvCxnSpPr>
            <a:stCxn id="134" idx="0"/>
          </p:cNvCxnSpPr>
          <p:nvPr/>
        </p:nvCxnSpPr>
        <p:spPr>
          <a:xfrm flipV="1">
            <a:off x="5712714" y="1447800"/>
            <a:ext cx="2286" cy="91691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9" name="Rectangle 238"/>
          <p:cNvSpPr/>
          <p:nvPr/>
        </p:nvSpPr>
        <p:spPr>
          <a:xfrm>
            <a:off x="6629400" y="1840468"/>
            <a:ext cx="1981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Core Java Client</a:t>
            </a:r>
          </a:p>
        </p:txBody>
      </p:sp>
      <p:sp>
        <p:nvSpPr>
          <p:cNvPr id="249" name="TextBox 248"/>
          <p:cNvSpPr txBox="1"/>
          <p:nvPr/>
        </p:nvSpPr>
        <p:spPr>
          <a:xfrm>
            <a:off x="7333863" y="4209471"/>
            <a:ext cx="5501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rgbClr val="C00000"/>
                </a:solidFill>
              </a:rPr>
              <a:t>NEW!</a:t>
            </a:r>
          </a:p>
        </p:txBody>
      </p:sp>
      <p:sp>
        <p:nvSpPr>
          <p:cNvPr id="250" name="TextBox 249"/>
          <p:cNvSpPr txBox="1"/>
          <p:nvPr/>
        </p:nvSpPr>
        <p:spPr>
          <a:xfrm>
            <a:off x="7527050" y="3438140"/>
            <a:ext cx="5501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rgbClr val="C00000"/>
                </a:solidFill>
              </a:rPr>
              <a:t>NEW!</a:t>
            </a:r>
          </a:p>
        </p:txBody>
      </p:sp>
    </p:spTree>
    <p:extLst>
      <p:ext uri="{BB962C8B-B14F-4D97-AF65-F5344CB8AC3E}">
        <p14:creationId xmlns:p14="http://schemas.microsoft.com/office/powerpoint/2010/main" val="2877468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ORNL ‘CG-1D’ Beam Line</a:t>
            </a:r>
            <a:endParaRPr lang="en-US" dirty="0"/>
          </a:p>
        </p:txBody>
      </p:sp>
      <p:pic>
        <p:nvPicPr>
          <p:cNvPr id="4" name="Content Placeholder 3" descr="CG-1D First Scan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175" y="1459194"/>
            <a:ext cx="7439509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3510813" y="5810532"/>
            <a:ext cx="46842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 smtClean="0">
                <a:latin typeface="Calibri" panose="020F0502020204030204" pitchFamily="34" charset="0"/>
              </a:rPr>
              <a:t>Neutron Tomography, EPICS/CSS since Jan. 2013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6488668"/>
            <a:ext cx="24666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 smtClean="0">
                <a:latin typeface="Calibri" panose="020F0502020204030204" pitchFamily="34" charset="0"/>
              </a:rPr>
              <a:t>Kay Kasemir, USPAS2014</a:t>
            </a:r>
          </a:p>
        </p:txBody>
      </p:sp>
    </p:spTree>
    <p:extLst>
      <p:ext uri="{BB962C8B-B14F-4D97-AF65-F5344CB8AC3E}">
        <p14:creationId xmlns:p14="http://schemas.microsoft.com/office/powerpoint/2010/main" val="1250659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ITER-FPSC-</a:t>
            </a:r>
            <a:r>
              <a:rPr lang="en-US" altLang="en-US" dirty="0" err="1" smtClean="0"/>
              <a:t>vBetaVersionPanelsOPI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510813" y="5810532"/>
            <a:ext cx="46842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 smtClean="0">
                <a:latin typeface="Calibri" panose="020F0502020204030204" pitchFamily="34" charset="0"/>
              </a:rPr>
              <a:t>Neutron Tomography, EPICS/CSS since Jan. 2013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6488669"/>
            <a:ext cx="38659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 smtClean="0">
                <a:latin typeface="Calibri" panose="020F0502020204030204" pitchFamily="34" charset="0"/>
              </a:rPr>
              <a:t>-UserManual.doc, Nadine </a:t>
            </a:r>
            <a:r>
              <a:rPr lang="en-US" altLang="en-US" dirty="0" err="1" smtClean="0">
                <a:latin typeface="Calibri" panose="020F0502020204030204" pitchFamily="34" charset="0"/>
              </a:rPr>
              <a:t>Utzel</a:t>
            </a:r>
            <a:r>
              <a:rPr lang="en-US" altLang="en-US" dirty="0" smtClean="0">
                <a:latin typeface="Calibri" panose="020F0502020204030204" pitchFamily="34" charset="0"/>
              </a:rPr>
              <a:t>, 2011</a:t>
            </a:r>
          </a:p>
        </p:txBody>
      </p:sp>
      <p:pic>
        <p:nvPicPr>
          <p:cNvPr id="9" name="StateMachinePlOperOPI-Image.png" descr="file:///C:\Users\pricardofc\Pictures\CSStudio-UserManual-OPI-Image\StateMachinePlOperOPI-Imag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173" y="1513920"/>
            <a:ext cx="7439509" cy="4367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7675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NSLSII XF23 Beam </a:t>
            </a:r>
            <a:r>
              <a:rPr lang="en-US" dirty="0" smtClean="0"/>
              <a:t>Alignment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21852"/>
            <a:ext cx="12192000" cy="4555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824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cs</a:t>
            </a:r>
            <a:r>
              <a:rPr lang="en-US" dirty="0" smtClean="0"/>
              <a:t>-studio: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752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pic>
        <p:nvPicPr>
          <p:cNvPr id="6" name="cs-studio-integrated-environment-demo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65425" y="1594132"/>
            <a:ext cx="6661150" cy="4351338"/>
          </a:xfrm>
        </p:spPr>
      </p:pic>
    </p:spTree>
    <p:extLst>
      <p:ext uri="{BB962C8B-B14F-4D97-AF65-F5344CB8AC3E}">
        <p14:creationId xmlns:p14="http://schemas.microsoft.com/office/powerpoint/2010/main" val="966166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OPI editor and run environment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7183316" cy="4343400"/>
          </a:xfrm>
          <a:prstGeom prst="rect">
            <a:avLst/>
          </a:prstGeom>
        </p:spPr>
      </p:pic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0564" y="1690689"/>
            <a:ext cx="2685516" cy="4343400"/>
          </a:xfrm>
        </p:spPr>
      </p:pic>
    </p:spTree>
    <p:extLst>
      <p:ext uri="{BB962C8B-B14F-4D97-AF65-F5344CB8AC3E}">
        <p14:creationId xmlns:p14="http://schemas.microsoft.com/office/powerpoint/2010/main" val="2657888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Viewer for Historic data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6894" y="1411148"/>
            <a:ext cx="6738212" cy="4998323"/>
          </a:xfrm>
        </p:spPr>
      </p:pic>
    </p:spTree>
    <p:extLst>
      <p:ext uri="{BB962C8B-B14F-4D97-AF65-F5344CB8AC3E}">
        <p14:creationId xmlns:p14="http://schemas.microsoft.com/office/powerpoint/2010/main" val="1333691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Log Viewer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1984" y="1417638"/>
            <a:ext cx="7099217" cy="4830652"/>
          </a:xfrm>
        </p:spPr>
      </p:pic>
    </p:spTree>
    <p:extLst>
      <p:ext uri="{BB962C8B-B14F-4D97-AF65-F5344CB8AC3E}">
        <p14:creationId xmlns:p14="http://schemas.microsoft.com/office/powerpoint/2010/main" val="3229672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Alarm Viewer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2700" y="1504710"/>
            <a:ext cx="7086600" cy="4919240"/>
          </a:xfrm>
        </p:spPr>
      </p:pic>
    </p:spTree>
    <p:extLst>
      <p:ext uri="{BB962C8B-B14F-4D97-AF65-F5344CB8AC3E}">
        <p14:creationId xmlns:p14="http://schemas.microsoft.com/office/powerpoint/2010/main" val="1060126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ChannelFinder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417639"/>
            <a:ext cx="9144000" cy="2981739"/>
          </a:xfrm>
          <a:prstGeom prst="rect">
            <a:avLst/>
          </a:prstGeom>
        </p:spPr>
      </p:pic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1" y="2690585"/>
            <a:ext cx="4580739" cy="3417584"/>
          </a:xfrm>
        </p:spPr>
      </p:pic>
    </p:spTree>
    <p:extLst>
      <p:ext uri="{BB962C8B-B14F-4D97-AF65-F5344CB8AC3E}">
        <p14:creationId xmlns:p14="http://schemas.microsoft.com/office/powerpoint/2010/main" val="2079232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Integrated set of tools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Control Systems (epics v3, v4)</a:t>
            </a:r>
          </a:p>
          <a:p>
            <a:pPr lvl="1"/>
            <a:r>
              <a:rPr lang="en-US" dirty="0" smtClean="0"/>
              <a:t>BOY, probe, </a:t>
            </a:r>
            <a:r>
              <a:rPr lang="en-US" dirty="0" err="1" smtClean="0"/>
              <a:t>pvtable</a:t>
            </a:r>
            <a:endParaRPr lang="en-US" dirty="0" smtClean="0"/>
          </a:p>
          <a:p>
            <a:r>
              <a:rPr lang="en-US" dirty="0" smtClean="0"/>
              <a:t>Epics services</a:t>
            </a:r>
          </a:p>
          <a:p>
            <a:pPr lvl="1"/>
            <a:r>
              <a:rPr lang="en-US" dirty="0" smtClean="0"/>
              <a:t>Alarms, </a:t>
            </a:r>
            <a:r>
              <a:rPr lang="en-US" dirty="0" err="1" smtClean="0"/>
              <a:t>Archiver</a:t>
            </a:r>
            <a:r>
              <a:rPr lang="en-US" dirty="0" smtClean="0"/>
              <a:t>, Save Restore</a:t>
            </a:r>
          </a:p>
          <a:p>
            <a:r>
              <a:rPr lang="en-US" dirty="0" smtClean="0"/>
              <a:t>Utility Services</a:t>
            </a:r>
          </a:p>
          <a:p>
            <a:pPr lvl="1"/>
            <a:r>
              <a:rPr lang="en-US" dirty="0" smtClean="0"/>
              <a:t>Logbook, Channel Directory, Shift</a:t>
            </a:r>
          </a:p>
          <a:p>
            <a:r>
              <a:rPr lang="en-US" dirty="0" smtClean="0"/>
              <a:t>Physics services</a:t>
            </a:r>
          </a:p>
          <a:p>
            <a:pPr lvl="1"/>
            <a:r>
              <a:rPr lang="en-US" dirty="0" smtClean="0"/>
              <a:t>Lattice, unit conversion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45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1973</TotalTime>
  <Words>186</Words>
  <Application>Microsoft Office PowerPoint</Application>
  <PresentationFormat>Widescreen</PresentationFormat>
  <Paragraphs>84</Paragraphs>
  <Slides>13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CS-Studio: An Introduction</vt:lpstr>
      <vt:lpstr>What is cs-studio:</vt:lpstr>
      <vt:lpstr>Demo</vt:lpstr>
      <vt:lpstr>OPI editor and run environment</vt:lpstr>
      <vt:lpstr>Viewer for Historic data</vt:lpstr>
      <vt:lpstr>Log Viewer</vt:lpstr>
      <vt:lpstr>Alarm Viewer</vt:lpstr>
      <vt:lpstr>ChannelFinder</vt:lpstr>
      <vt:lpstr>A Integrated set of tools</vt:lpstr>
      <vt:lpstr>PowerPoint Presentation</vt:lpstr>
      <vt:lpstr>ORNL ‘CG-1D’ Beam Line</vt:lpstr>
      <vt:lpstr>ITER-FPSC-vBetaVersionPanelsOPI</vt:lpstr>
      <vt:lpstr>NSLSII XF23 Beam Alignment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CS-Studio: An Introduction</dc:title>
  <dc:creator>Kunal Shroff</dc:creator>
  <cp:lastModifiedBy>Kunal Shroff</cp:lastModifiedBy>
  <cp:revision>53</cp:revision>
  <dcterms:created xsi:type="dcterms:W3CDTF">2014-08-19T14:46:37Z</dcterms:created>
  <dcterms:modified xsi:type="dcterms:W3CDTF">2018-02-28T21:39:24Z</dcterms:modified>
</cp:coreProperties>
</file>